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83" r:id="rId7"/>
    <p:sldId id="285" r:id="rId8"/>
    <p:sldId id="290" r:id="rId9"/>
    <p:sldId id="289" r:id="rId10"/>
    <p:sldId id="291" r:id="rId11"/>
    <p:sldId id="329" r:id="rId12"/>
    <p:sldId id="330" r:id="rId13"/>
    <p:sldId id="300" r:id="rId14"/>
    <p:sldId id="312" r:id="rId15"/>
    <p:sldId id="322" r:id="rId16"/>
    <p:sldId id="286" r:id="rId17"/>
    <p:sldId id="298" r:id="rId18"/>
    <p:sldId id="299" r:id="rId19"/>
    <p:sldId id="273" r:id="rId20"/>
    <p:sldId id="307" r:id="rId21"/>
    <p:sldId id="32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369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917B2-073B-4194-ACC2-2EABDA378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B3BB-5712-4CAD-B38E-65F850EFA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9BF1A-ADAF-49AB-BEF9-825569F45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C05BA-6D3B-4569-8388-FE95BAF0C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ECC2B-CB33-4E65-B6E8-92E611207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F8840-5D3E-4FA4-8FE6-35F83051E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C1D9A-700A-404E-A998-D6DC2DBE8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982FA-01AD-4B4E-87AE-71B60A9EA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5E2D5-DE2F-4E87-8DD2-79FEB6C93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758C6-0560-4AB2-B9DE-CBF060754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810E7-77A2-4619-B9BE-DA17C40FE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E9370-831A-44FA-9684-F5261F0AA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C9882-A7B1-44AE-A2EE-20E9D4D8D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2D77DF5-4736-43CB-A125-ED0EF378C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8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51" name="WordArt 8"/>
          <p:cNvSpPr>
            <a:spLocks noChangeArrowheads="1" noChangeShapeType="1" noTextEdit="1"/>
          </p:cNvSpPr>
          <p:nvPr/>
        </p:nvSpPr>
        <p:spPr bwMode="auto">
          <a:xfrm>
            <a:off x="539750" y="571500"/>
            <a:ext cx="7785100" cy="49450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Система работы по художественно - эстетическому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развитию детей в ДОУ в первой младшей 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группе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Заголовок 8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FF00"/>
                </a:solidFill>
                <a:latin typeface="Times New Roman" pitchFamily="18" charset="0"/>
              </a:rPr>
              <a:t>Театрализованная деятельность</a:t>
            </a:r>
            <a:br>
              <a:rPr lang="ru-RU" b="1" smtClean="0">
                <a:solidFill>
                  <a:srgbClr val="FFFF00"/>
                </a:solidFill>
                <a:latin typeface="Times New Roman" pitchFamily="18" charset="0"/>
              </a:rPr>
            </a:br>
            <a:endParaRPr lang="ru-RU" smtClean="0"/>
          </a:p>
        </p:txBody>
      </p:sp>
      <p:pic>
        <p:nvPicPr>
          <p:cNvPr id="11" name="Содержимое 10" descr="IMG_20160412_10283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571612"/>
            <a:ext cx="3608786" cy="4811715"/>
          </a:xfrm>
          <a:effectLst>
            <a:softEdge rad="112500"/>
          </a:effectLst>
        </p:spPr>
      </p:pic>
      <p:pic>
        <p:nvPicPr>
          <p:cNvPr id="12" name="Рисунок 11" descr="IMG_20160412_105855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1428736"/>
            <a:ext cx="3905245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IMG_20160412_1048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3905245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160412_110203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1000108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160412_1115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571876"/>
            <a:ext cx="409577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20160412_1109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57166"/>
            <a:ext cx="4500594" cy="6000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0412_111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714356"/>
            <a:ext cx="4214810" cy="3161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_20160412_134425.jpg"/>
          <p:cNvPicPr>
            <a:picLocks noChangeAspect="1"/>
          </p:cNvPicPr>
          <p:nvPr/>
        </p:nvPicPr>
        <p:blipFill>
          <a:blip r:embed="rId3" cstate="print"/>
          <a:srcRect l="6944" t="3704"/>
          <a:stretch>
            <a:fillRect/>
          </a:stretch>
        </p:blipFill>
        <p:spPr>
          <a:xfrm>
            <a:off x="214282" y="214290"/>
            <a:ext cx="4786314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0412_134425_1.jpg"/>
          <p:cNvPicPr>
            <a:picLocks noChangeAspect="1"/>
          </p:cNvPicPr>
          <p:nvPr/>
        </p:nvPicPr>
        <p:blipFill>
          <a:blip r:embed="rId4" cstate="print"/>
          <a:srcRect l="7031" t="5208" b="25000"/>
          <a:stretch>
            <a:fillRect/>
          </a:stretch>
        </p:blipFill>
        <p:spPr>
          <a:xfrm>
            <a:off x="2928926" y="3286124"/>
            <a:ext cx="5836569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QfG8ff_NSn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42852"/>
            <a:ext cx="438153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160412_1046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643314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ev1lmR9JM9U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1714489"/>
            <a:ext cx="4214842" cy="3365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884078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Содержимое 3"/>
          <p:cNvSpPr>
            <a:spLocks/>
          </p:cNvSpPr>
          <p:nvPr/>
        </p:nvSpPr>
        <p:spPr bwMode="auto">
          <a:xfrm>
            <a:off x="323850" y="214313"/>
            <a:ext cx="8424863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Система педагогического взаимодействия педагогов и детей, направленная на эстетическое развитие, строится в ДОУ в трех направлениях: 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специально организованное обучение;                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- совместная деятельность педагогов и детей; 			                                      - самостоятельная деятельность детей. 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endParaRPr lang="ru-RU" sz="1600" b="1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Взаимодействие педагогов и детей осуществляется с учетом дифференцированного подхода и включает разнообразные формы и методы работы: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групповые и подгрупповые занятия,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праздники,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развлечения,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тематические музыкальные вечера,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недели творчества,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дидактические игры,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выставки рисунков и поделок,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1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создание книг – самоделок и т.д.                             </a:t>
            </a:r>
            <a:endParaRPr lang="ru-RU" sz="160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1600" b="1">
              <a:solidFill>
                <a:srgbClr val="08376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100"/>
            <a:ext cx="9396413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WordArt 5"/>
          <p:cNvSpPr>
            <a:spLocks noChangeArrowheads="1" noChangeShapeType="1" noTextEdit="1"/>
          </p:cNvSpPr>
          <p:nvPr/>
        </p:nvSpPr>
        <p:spPr bwMode="auto">
          <a:xfrm rot="198065">
            <a:off x="250825" y="765175"/>
            <a:ext cx="6696075" cy="12969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Monotype Corsiva"/>
              </a:rPr>
              <a:t>Спасибо за внимание!</a:t>
            </a:r>
          </a:p>
        </p:txBody>
      </p:sp>
      <p:pic>
        <p:nvPicPr>
          <p:cNvPr id="17412" name="Picture 6" descr="1422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205038"/>
            <a:ext cx="37433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ANd9GcREiQOWInaVSm5qYepPN4Jj4QfIlFxrfPe6UFZOE7DRaqNbN3T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59840">
            <a:off x="4284663" y="2420938"/>
            <a:ext cx="252888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684213" y="188913"/>
            <a:ext cx="7705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Центры изобразительной деятельности</a:t>
            </a:r>
            <a:endParaRPr lang="ru-RU" sz="28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9" name="Рисунок 8" descr="IMG_20160412_1025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1071546"/>
            <a:ext cx="3857620" cy="2893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_20160412_102716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285860"/>
            <a:ext cx="3643338" cy="48577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611188" y="188913"/>
            <a:ext cx="8137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ru-RU" sz="2800">
                <a:solidFill>
                  <a:srgbClr val="008000"/>
                </a:solidFill>
                <a:latin typeface="Times New Roman" pitchFamily="18" charset="0"/>
              </a:rPr>
              <a:t>Методическая литература</a:t>
            </a:r>
          </a:p>
        </p:txBody>
      </p:sp>
      <p:pic>
        <p:nvPicPr>
          <p:cNvPr id="11" name="Рисунок 10" descr="cover_image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214422"/>
            <a:ext cx="2899539" cy="3591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Рисунок 12" descr="img_51871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96929">
            <a:off x="665163" y="1282700"/>
            <a:ext cx="2498725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Рисунок 14" descr="08161985.cover (1)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98879">
            <a:off x="6443663" y="1362075"/>
            <a:ext cx="22764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Рисунок 15" descr="121369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4171950"/>
            <a:ext cx="17145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Рисунок 16" descr="283521_6096012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428972">
            <a:off x="550863" y="3498850"/>
            <a:ext cx="21431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Рисунок 17" descr="1339988446_8a9692b8-6866-4844-82b4-7171f7db4a97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393505">
            <a:off x="6597650" y="3683000"/>
            <a:ext cx="2111375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Рисунок 18" descr="1385003581_1270129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4214813"/>
            <a:ext cx="18764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1187450" y="333375"/>
            <a:ext cx="74882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ru-RU" sz="3200">
                <a:solidFill>
                  <a:srgbClr val="008000"/>
                </a:solidFill>
                <a:latin typeface="Times New Roman" pitchFamily="18" charset="0"/>
              </a:rPr>
              <a:t>Наглядные пособия</a:t>
            </a:r>
          </a:p>
        </p:txBody>
      </p:sp>
      <p:pic>
        <p:nvPicPr>
          <p:cNvPr id="10" name="Рисунок 9" descr="IMG_20160412_103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59125">
            <a:off x="791502" y="1347248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160412_103704.jpg"/>
          <p:cNvPicPr>
            <a:picLocks noChangeAspect="1"/>
          </p:cNvPicPr>
          <p:nvPr/>
        </p:nvPicPr>
        <p:blipFill>
          <a:blip r:embed="rId4" cstate="print"/>
          <a:srcRect l="16666" b="9375"/>
          <a:stretch>
            <a:fillRect/>
          </a:stretch>
        </p:blipFill>
        <p:spPr>
          <a:xfrm rot="4915885" flipH="1">
            <a:off x="4992892" y="2276759"/>
            <a:ext cx="3202371" cy="4643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1042988" y="260350"/>
            <a:ext cx="7416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endParaRPr lang="ru-RU" sz="3200">
              <a:solidFill>
                <a:srgbClr val="008000"/>
              </a:solidFill>
              <a:latin typeface="Times New Roman" pitchFamily="18" charset="0"/>
            </a:endParaRPr>
          </a:p>
        </p:txBody>
      </p:sp>
      <p:pic>
        <p:nvPicPr>
          <p:cNvPr id="8" name="Рисунок 7" descr="IMG_20160412_103958.jpg"/>
          <p:cNvPicPr>
            <a:picLocks noChangeAspect="1"/>
          </p:cNvPicPr>
          <p:nvPr/>
        </p:nvPicPr>
        <p:blipFill>
          <a:blip r:embed="rId3" cstate="print"/>
          <a:srcRect b="11111"/>
          <a:stretch>
            <a:fillRect/>
          </a:stretch>
        </p:blipFill>
        <p:spPr>
          <a:xfrm rot="20740823">
            <a:off x="714348" y="500042"/>
            <a:ext cx="5357818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0412_104031.jpg"/>
          <p:cNvPicPr>
            <a:picLocks noChangeAspect="1"/>
          </p:cNvPicPr>
          <p:nvPr/>
        </p:nvPicPr>
        <p:blipFill>
          <a:blip r:embed="rId4" cstate="print"/>
          <a:srcRect l="3125" b="12500"/>
          <a:stretch>
            <a:fillRect/>
          </a:stretch>
        </p:blipFill>
        <p:spPr>
          <a:xfrm rot="20752967">
            <a:off x="3500722" y="2876606"/>
            <a:ext cx="5286380" cy="3581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1042988" y="260350"/>
            <a:ext cx="7416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endParaRPr lang="ru-RU" sz="3200">
              <a:solidFill>
                <a:srgbClr val="008000"/>
              </a:solidFill>
              <a:latin typeface="Times New Roman" pitchFamily="18" charset="0"/>
            </a:endParaRPr>
          </a:p>
        </p:txBody>
      </p:sp>
      <p:pic>
        <p:nvPicPr>
          <p:cNvPr id="6" name="Рисунок 5" descr="IMG-20160413-WA00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507566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60413-WA00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336" y="3643314"/>
            <a:ext cx="507566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_d2691c28.jpg"/>
          <p:cNvPicPr>
            <a:picLocks noChangeAspect="1"/>
          </p:cNvPicPr>
          <p:nvPr/>
        </p:nvPicPr>
        <p:blipFill>
          <a:blip r:embed="rId5"/>
          <a:srcRect l="6250" r="5468" b="5208"/>
          <a:stretch>
            <a:fillRect/>
          </a:stretch>
        </p:blipFill>
        <p:spPr>
          <a:xfrm>
            <a:off x="0" y="3214686"/>
            <a:ext cx="3991907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015-01-23 05-54-11 (2).JPG"/>
          <p:cNvPicPr>
            <a:picLocks noChangeAspect="1"/>
          </p:cNvPicPr>
          <p:nvPr/>
        </p:nvPicPr>
        <p:blipFill>
          <a:blip r:embed="rId6" cstate="print"/>
          <a:srcRect l="25781" t="20833" b="8333"/>
          <a:stretch>
            <a:fillRect/>
          </a:stretch>
        </p:blipFill>
        <p:spPr>
          <a:xfrm>
            <a:off x="5562085" y="500042"/>
            <a:ext cx="3259407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1042988" y="260350"/>
            <a:ext cx="7416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endParaRPr lang="ru-RU" sz="3200">
              <a:solidFill>
                <a:srgbClr val="008000"/>
              </a:solidFill>
              <a:latin typeface="Times New Roman" pitchFamily="18" charset="0"/>
            </a:endParaRPr>
          </a:p>
        </p:txBody>
      </p:sp>
      <p:pic>
        <p:nvPicPr>
          <p:cNvPr id="8" name="Рисунок 7" descr="IMG_20160413_140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500174"/>
            <a:ext cx="3500462" cy="4667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0413_140334.jpg"/>
          <p:cNvPicPr>
            <a:picLocks noChangeAspect="1"/>
          </p:cNvPicPr>
          <p:nvPr/>
        </p:nvPicPr>
        <p:blipFill>
          <a:blip r:embed="rId4" cstate="print"/>
          <a:srcRect l="18987"/>
          <a:stretch>
            <a:fillRect/>
          </a:stretch>
        </p:blipFill>
        <p:spPr>
          <a:xfrm>
            <a:off x="4500562" y="2214554"/>
            <a:ext cx="3714776" cy="3439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900113" y="188913"/>
            <a:ext cx="7129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  <a:latin typeface="Times New Roman" pitchFamily="18" charset="0"/>
              </a:rPr>
              <a:t>Центры  музыкальной деятельности</a:t>
            </a:r>
          </a:p>
        </p:txBody>
      </p:sp>
      <p:pic>
        <p:nvPicPr>
          <p:cNvPr id="8" name="Рисунок 7" descr="IMG_20160412_1028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285860"/>
            <a:ext cx="358976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0412_130636_1.jpg"/>
          <p:cNvPicPr>
            <a:picLocks noChangeAspect="1"/>
          </p:cNvPicPr>
          <p:nvPr/>
        </p:nvPicPr>
        <p:blipFill>
          <a:blip r:embed="rId4" cstate="print"/>
          <a:srcRect t="12500" b="13541"/>
          <a:stretch>
            <a:fillRect/>
          </a:stretch>
        </p:blipFill>
        <p:spPr>
          <a:xfrm>
            <a:off x="3857620" y="857232"/>
            <a:ext cx="489397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60412_1306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3500438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96673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z_699480e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uI_au_KgiO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3620764"/>
            <a:ext cx="4857752" cy="3237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Czy18rjG5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8846" y="285728"/>
            <a:ext cx="439515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-WeQddKFiaU.jpg"/>
          <p:cNvPicPr>
            <a:picLocks noChangeAspect="1"/>
          </p:cNvPicPr>
          <p:nvPr/>
        </p:nvPicPr>
        <p:blipFill>
          <a:blip r:embed="rId6"/>
          <a:srcRect l="2419" r="15323"/>
          <a:stretch>
            <a:fillRect/>
          </a:stretch>
        </p:blipFill>
        <p:spPr>
          <a:xfrm>
            <a:off x="0" y="3714752"/>
            <a:ext cx="4178754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DEAC7F7C36D814D84DC9A4D998C0F54" ma:contentTypeVersion="1" ma:contentTypeDescription="Создание документа." ma:contentTypeScope="" ma:versionID="691c973af5a3c8b0812d6dc365050fd4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9c4a464fc1af1c9935a5195e1b8a382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3657B72-246A-4A1F-A7B2-C34FCADECA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64C833-5DF4-4998-AB59-D9BF73E4364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EF01E8B-7C56-49BB-8EC3-72C482771818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F2ACCAB6-D9CA-4911-AF40-8BE937CF6C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D2CB0479-F797-4BC8-9CF5-47454B0B8D68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63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Театрализованная деятельность 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User</cp:lastModifiedBy>
  <cp:revision>183</cp:revision>
  <dcterms:created xsi:type="dcterms:W3CDTF">2013-03-09T09:42:24Z</dcterms:created>
  <dcterms:modified xsi:type="dcterms:W3CDTF">2016-04-21T05:13:44Z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6PQ52NDQUCDJ-243-11</vt:lpwstr>
  </property>
  <property fmtid="{D5CDD505-2E9C-101B-9397-08002B2CF9AE}" pid="3" name="_dlc_DocIdItemGuid">
    <vt:lpwstr>ba76bc88-6090-4a23-a93d-03f53b97c97f</vt:lpwstr>
  </property>
  <property fmtid="{D5CDD505-2E9C-101B-9397-08002B2CF9AE}" pid="4" name="_dlc_DocIdUrl">
    <vt:lpwstr>http://ko-2013.koiro.local:82/Manturovo/mant_MDOU8/_layouts/15/DocIdRedir.aspx?ID=6PQ52NDQUCDJ-243-11, 6PQ52NDQUCDJ-243-11</vt:lpwstr>
  </property>
</Properties>
</file>